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75" r:id="rId8"/>
    <p:sldId id="276" r:id="rId9"/>
    <p:sldId id="274" r:id="rId10"/>
    <p:sldId id="269" r:id="rId11"/>
    <p:sldId id="266" r:id="rId12"/>
    <p:sldId id="268" r:id="rId13"/>
    <p:sldId id="265" r:id="rId14"/>
    <p:sldId id="267" r:id="rId15"/>
    <p:sldId id="270" r:id="rId16"/>
    <p:sldId id="273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8B12-BE86-46B5-8F89-172705CCEE7E}" type="datetimeFigureOut">
              <a:rPr lang="en-GB" smtClean="0"/>
              <a:pPr/>
              <a:t>16/04/2012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BE1D-0306-43AA-A912-E3082FDA37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8B12-BE86-46B5-8F89-172705CCEE7E}" type="datetimeFigureOut">
              <a:rPr lang="en-GB" smtClean="0"/>
              <a:pPr/>
              <a:t>16/04/2012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BE1D-0306-43AA-A912-E3082FDA37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8B12-BE86-46B5-8F89-172705CCEE7E}" type="datetimeFigureOut">
              <a:rPr lang="en-GB" smtClean="0"/>
              <a:pPr/>
              <a:t>16/04/2012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BE1D-0306-43AA-A912-E3082FDA37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8B12-BE86-46B5-8F89-172705CCEE7E}" type="datetimeFigureOut">
              <a:rPr lang="en-GB" smtClean="0"/>
              <a:pPr/>
              <a:t>16/04/2012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BE1D-0306-43AA-A912-E3082FDA37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8B12-BE86-46B5-8F89-172705CCEE7E}" type="datetimeFigureOut">
              <a:rPr lang="en-GB" smtClean="0"/>
              <a:pPr/>
              <a:t>16/04/2012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BE1D-0306-43AA-A912-E3082FDA37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8B12-BE86-46B5-8F89-172705CCEE7E}" type="datetimeFigureOut">
              <a:rPr lang="en-GB" smtClean="0"/>
              <a:pPr/>
              <a:t>16/04/2012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BE1D-0306-43AA-A912-E3082FDA37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8B12-BE86-46B5-8F89-172705CCEE7E}" type="datetimeFigureOut">
              <a:rPr lang="en-GB" smtClean="0"/>
              <a:pPr/>
              <a:t>16/04/2012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BE1D-0306-43AA-A912-E3082FDA37AC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8B12-BE86-46B5-8F89-172705CCEE7E}" type="datetimeFigureOut">
              <a:rPr lang="en-GB" smtClean="0"/>
              <a:pPr/>
              <a:t>16/04/2012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BE1D-0306-43AA-A912-E3082FDA37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8B12-BE86-46B5-8F89-172705CCEE7E}" type="datetimeFigureOut">
              <a:rPr lang="en-GB" smtClean="0"/>
              <a:pPr/>
              <a:t>16/04/2012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BE1D-0306-43AA-A912-E3082FDA37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8B12-BE86-46B5-8F89-172705CCEE7E}" type="datetimeFigureOut">
              <a:rPr lang="en-GB" smtClean="0"/>
              <a:pPr/>
              <a:t>16/04/2012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BE1D-0306-43AA-A912-E3082FDA37AC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8B12-BE86-46B5-8F89-172705CCEE7E}" type="datetimeFigureOut">
              <a:rPr lang="en-GB" smtClean="0"/>
              <a:pPr/>
              <a:t>16/04/2012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BE1D-0306-43AA-A912-E3082FDA37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0428B12-BE86-46B5-8F89-172705CCEE7E}" type="datetimeFigureOut">
              <a:rPr lang="en-GB" smtClean="0"/>
              <a:pPr/>
              <a:t>16/04/2012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260BE1D-0306-43AA-A912-E3082FDA37A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TOK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9543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61540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1400" b="1" dirty="0"/>
              <a:t>A Identification of knowledge issue</a:t>
            </a:r>
          </a:p>
          <a:p>
            <a:pPr marL="0" indent="0">
              <a:buNone/>
            </a:pPr>
            <a:r>
              <a:rPr lang="en-GB" sz="1400" dirty="0"/>
              <a:t>• Did the presentation identify a relevant knowledge issue involved, implicit or embedded in a </a:t>
            </a:r>
            <a:r>
              <a:rPr lang="en-GB" sz="1400" dirty="0" smtClean="0"/>
              <a:t>real-life situation?</a:t>
            </a:r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r>
              <a:rPr lang="en-GB" sz="1400" b="1" dirty="0"/>
              <a:t>B Treatment of knowledge issues</a:t>
            </a:r>
          </a:p>
          <a:p>
            <a:pPr marL="0" indent="0">
              <a:buNone/>
            </a:pPr>
            <a:r>
              <a:rPr lang="en-GB" sz="1400" dirty="0"/>
              <a:t>• Did the presentation show a good understanding of knowledge issues, in the context of the </a:t>
            </a:r>
            <a:r>
              <a:rPr lang="en-GB" sz="1400" dirty="0" smtClean="0"/>
              <a:t>real-life situation?</a:t>
            </a: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xmlns="" val="373477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457200" indent="-457200">
              <a:buFont typeface="+mj-lt"/>
              <a:buAutoNum type="arabicParenR"/>
            </a:pPr>
            <a:r>
              <a:rPr lang="en-GB" dirty="0" smtClean="0"/>
              <a:t>Pick a real life situation.</a:t>
            </a:r>
          </a:p>
          <a:p>
            <a:pPr marL="457200" indent="-457200">
              <a:buFont typeface="+mj-lt"/>
              <a:buAutoNum type="arabicParenR"/>
            </a:pPr>
            <a:endParaRPr lang="en-GB" dirty="0"/>
          </a:p>
          <a:p>
            <a:pPr marL="457200" indent="-457200">
              <a:buFont typeface="+mj-lt"/>
              <a:buAutoNum type="arabicParenR"/>
            </a:pPr>
            <a:r>
              <a:rPr lang="en-GB" dirty="0" smtClean="0"/>
              <a:t>Develop/explore the knowledge issues, areas of knowing and ways of knowledge involved.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2180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61540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1400" b="1" dirty="0"/>
              <a:t>A Identification of knowledge issue</a:t>
            </a:r>
          </a:p>
          <a:p>
            <a:pPr marL="0" indent="0">
              <a:buNone/>
            </a:pPr>
            <a:r>
              <a:rPr lang="en-GB" sz="1400" dirty="0"/>
              <a:t>• Did the presentation identify a relevant knowledge issue involved, implicit or embedded in a </a:t>
            </a:r>
            <a:r>
              <a:rPr lang="en-GB" sz="1400" dirty="0" smtClean="0"/>
              <a:t>real-life situation?</a:t>
            </a:r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r>
              <a:rPr lang="en-GB" sz="1400" b="1" dirty="0"/>
              <a:t>B Treatment of knowledge issues</a:t>
            </a:r>
          </a:p>
          <a:p>
            <a:pPr marL="0" indent="0">
              <a:buNone/>
            </a:pPr>
            <a:r>
              <a:rPr lang="en-GB" sz="1400" dirty="0"/>
              <a:t>• Did the presentation show a good understanding of knowledge issues, in the context of the </a:t>
            </a:r>
            <a:r>
              <a:rPr lang="en-GB" sz="1400" dirty="0" smtClean="0"/>
              <a:t>real-life situation?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b="1" dirty="0"/>
              <a:t>C Knower's perspective</a:t>
            </a:r>
          </a:p>
          <a:p>
            <a:pPr marL="0" indent="0">
              <a:buNone/>
            </a:pPr>
            <a:r>
              <a:rPr lang="en-GB" sz="1400" dirty="0"/>
              <a:t>• Did the presentation, particularly in the use of arguments and examples, show an individual approach</a:t>
            </a:r>
          </a:p>
          <a:p>
            <a:pPr marL="0" indent="0">
              <a:buNone/>
            </a:pPr>
            <a:r>
              <a:rPr lang="en-GB" sz="1400" dirty="0"/>
              <a:t>and demonstrate the significance of the topic</a:t>
            </a:r>
            <a:r>
              <a:rPr lang="en-GB" sz="1400" dirty="0" smtClean="0"/>
              <a:t>?</a:t>
            </a: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xmlns="" val="20551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457200" indent="-457200">
              <a:buFont typeface="+mj-lt"/>
              <a:buAutoNum type="arabicParenR"/>
            </a:pPr>
            <a:r>
              <a:rPr lang="en-GB" dirty="0" smtClean="0"/>
              <a:t>Pick a real life situation.</a:t>
            </a:r>
          </a:p>
          <a:p>
            <a:pPr marL="457200" indent="-457200">
              <a:buFont typeface="+mj-lt"/>
              <a:buAutoNum type="arabicParenR"/>
            </a:pPr>
            <a:endParaRPr lang="en-GB" dirty="0"/>
          </a:p>
          <a:p>
            <a:pPr marL="457200" indent="-457200">
              <a:buFont typeface="+mj-lt"/>
              <a:buAutoNum type="arabicParenR"/>
            </a:pPr>
            <a:r>
              <a:rPr lang="en-GB" dirty="0" smtClean="0"/>
              <a:t>Develop/explore the knowledge issues, areas of knowing and ways of knowledge involved.</a:t>
            </a:r>
          </a:p>
          <a:p>
            <a:pPr marL="457200" indent="-457200">
              <a:buFont typeface="+mj-lt"/>
              <a:buAutoNum type="arabicParenR"/>
            </a:pPr>
            <a:endParaRPr lang="en-GB" dirty="0"/>
          </a:p>
          <a:p>
            <a:pPr marL="457200" indent="-457200">
              <a:buFont typeface="+mj-lt"/>
              <a:buAutoNum type="arabicParenR"/>
            </a:pPr>
            <a:r>
              <a:rPr lang="en-GB" dirty="0" smtClean="0"/>
              <a:t>Plan outwards – to this core, add relevant, personal examples and discussions and ideas.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2180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61540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1400" b="1" dirty="0"/>
              <a:t>A Identification of knowledge issue</a:t>
            </a:r>
          </a:p>
          <a:p>
            <a:pPr marL="0" indent="0">
              <a:buNone/>
            </a:pPr>
            <a:r>
              <a:rPr lang="en-GB" sz="1400" dirty="0"/>
              <a:t>• Did the presentation identify a relevant knowledge issue involved, implicit or embedded in a </a:t>
            </a:r>
            <a:r>
              <a:rPr lang="en-GB" sz="1400" dirty="0" smtClean="0"/>
              <a:t>real-life situation?</a:t>
            </a:r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r>
              <a:rPr lang="en-GB" sz="1400" b="1" dirty="0"/>
              <a:t>B Treatment of knowledge issues</a:t>
            </a:r>
          </a:p>
          <a:p>
            <a:pPr marL="0" indent="0">
              <a:buNone/>
            </a:pPr>
            <a:r>
              <a:rPr lang="en-GB" sz="1400" dirty="0"/>
              <a:t>• Did the presentation show a good understanding of knowledge issues, in the context of the </a:t>
            </a:r>
            <a:r>
              <a:rPr lang="en-GB" sz="1400" dirty="0" smtClean="0"/>
              <a:t>real-life situation?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b="1" dirty="0"/>
              <a:t>C Knower's perspective</a:t>
            </a:r>
          </a:p>
          <a:p>
            <a:pPr marL="0" indent="0">
              <a:buNone/>
            </a:pPr>
            <a:r>
              <a:rPr lang="en-GB" sz="1400" dirty="0"/>
              <a:t>• Did the presentation, particularly in the use of arguments and examples, show an individual approach</a:t>
            </a:r>
          </a:p>
          <a:p>
            <a:pPr marL="0" indent="0">
              <a:buNone/>
            </a:pPr>
            <a:r>
              <a:rPr lang="en-GB" sz="1400" dirty="0"/>
              <a:t>and demonstrate the significance of the topic</a:t>
            </a:r>
            <a:r>
              <a:rPr lang="en-GB" sz="1400" dirty="0" smtClean="0"/>
              <a:t>?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b="1" dirty="0"/>
              <a:t>D Connections</a:t>
            </a:r>
          </a:p>
          <a:p>
            <a:pPr marL="0" indent="0">
              <a:buNone/>
            </a:pPr>
            <a:r>
              <a:rPr lang="en-GB" sz="1400" dirty="0"/>
              <a:t>• Did the presentation give a balanced account of how the topic could be approached from different</a:t>
            </a:r>
          </a:p>
          <a:p>
            <a:pPr marL="0" indent="0">
              <a:buNone/>
            </a:pPr>
            <a:r>
              <a:rPr lang="en-GB" sz="1400" dirty="0"/>
              <a:t>perspectives?</a:t>
            </a:r>
          </a:p>
          <a:p>
            <a:pPr marL="0" indent="0">
              <a:buNone/>
            </a:pPr>
            <a:r>
              <a:rPr lang="en-GB" sz="1400" dirty="0"/>
              <a:t>• Did the presentation show how the positions taken on the knowledge issues would have implications</a:t>
            </a:r>
          </a:p>
          <a:p>
            <a:pPr marL="0" indent="0">
              <a:buNone/>
            </a:pPr>
            <a:r>
              <a:rPr lang="en-GB" sz="1400" dirty="0"/>
              <a:t>in related areas?</a:t>
            </a:r>
          </a:p>
        </p:txBody>
      </p:sp>
    </p:spTree>
    <p:extLst>
      <p:ext uri="{BB962C8B-B14F-4D97-AF65-F5344CB8AC3E}">
        <p14:creationId xmlns:p14="http://schemas.microsoft.com/office/powerpoint/2010/main" xmlns="" val="250304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327376"/>
          </a:xfrm>
        </p:spPr>
        <p:txBody>
          <a:bodyPr anchor="t">
            <a:normAutofit lnSpcReduction="1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en-GB" dirty="0" smtClean="0"/>
              <a:t>Pick a real life situation.</a:t>
            </a:r>
          </a:p>
          <a:p>
            <a:pPr marL="457200" indent="-457200">
              <a:buFont typeface="+mj-lt"/>
              <a:buAutoNum type="arabicParenR"/>
            </a:pPr>
            <a:endParaRPr lang="en-GB" dirty="0"/>
          </a:p>
          <a:p>
            <a:pPr marL="457200" indent="-457200">
              <a:buFont typeface="+mj-lt"/>
              <a:buAutoNum type="arabicParenR"/>
            </a:pPr>
            <a:r>
              <a:rPr lang="en-GB" dirty="0" smtClean="0"/>
              <a:t>Develop/explore the knowledge issues, areas of knowing and ways of knowledge involved.</a:t>
            </a:r>
          </a:p>
          <a:p>
            <a:pPr marL="457200" indent="-457200">
              <a:buFont typeface="+mj-lt"/>
              <a:buAutoNum type="arabicParenR"/>
            </a:pPr>
            <a:endParaRPr lang="en-GB" dirty="0"/>
          </a:p>
          <a:p>
            <a:pPr marL="457200" indent="-457200">
              <a:buFont typeface="+mj-lt"/>
              <a:buAutoNum type="arabicParenR"/>
            </a:pPr>
            <a:r>
              <a:rPr lang="en-GB" dirty="0" smtClean="0"/>
              <a:t>Plan outwards – to this core, add relevant, personal examples and discussions and ideas.</a:t>
            </a:r>
          </a:p>
          <a:p>
            <a:pPr marL="457200" indent="-457200">
              <a:buFont typeface="+mj-lt"/>
              <a:buAutoNum type="arabicParenR"/>
            </a:pPr>
            <a:endParaRPr lang="en-GB" dirty="0"/>
          </a:p>
          <a:p>
            <a:pPr marL="457200" indent="-457200">
              <a:buFont typeface="+mj-lt"/>
              <a:buAutoNum type="arabicParenR"/>
            </a:pPr>
            <a:r>
              <a:rPr lang="en-GB" dirty="0" smtClean="0"/>
              <a:t>Link your real life example to the real world, and explain why the knowledge issues and discussion therein are relevant.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20809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6495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85800"/>
            <a:ext cx="8712968" cy="5983560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GB" sz="1600" dirty="0"/>
              <a:t>Students must make one or more individual and/or small group presentations to the class during the</a:t>
            </a:r>
          </a:p>
          <a:p>
            <a:pPr marL="0" indent="0">
              <a:buNone/>
            </a:pPr>
            <a:r>
              <a:rPr lang="en-GB" sz="1600" dirty="0"/>
              <a:t>course. The maximum group size is five. If a student makes more than one presentation, the teacher</a:t>
            </a:r>
          </a:p>
          <a:p>
            <a:pPr marL="0" indent="0">
              <a:buNone/>
            </a:pPr>
            <a:r>
              <a:rPr lang="en-GB" sz="1600" dirty="0"/>
              <a:t>should choose the best one (or the best group presentation in which the student participated) for the</a:t>
            </a:r>
          </a:p>
          <a:p>
            <a:pPr marL="0" indent="0">
              <a:buNone/>
            </a:pPr>
            <a:r>
              <a:rPr lang="en-GB" sz="1600" dirty="0"/>
              <a:t>purposes of assessment.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dirty="0" smtClean="0"/>
              <a:t>Assessment </a:t>
            </a:r>
            <a:r>
              <a:rPr lang="en-GB" sz="1600" dirty="0"/>
              <a:t>details</a:t>
            </a:r>
          </a:p>
          <a:p>
            <a:pPr marL="0" indent="0">
              <a:buNone/>
            </a:pPr>
            <a:r>
              <a:rPr lang="en-GB" sz="1600" dirty="0"/>
              <a:t>The TOK presentation requires students to identify and explore the knowledge issues raised by a</a:t>
            </a:r>
          </a:p>
          <a:p>
            <a:pPr marL="0" indent="0">
              <a:buNone/>
            </a:pPr>
            <a:r>
              <a:rPr lang="en-GB" sz="1600" dirty="0"/>
              <a:t>substantive real-life situation that is of interest to them. Aided by their teachers (see below), students</a:t>
            </a:r>
          </a:p>
          <a:p>
            <a:pPr marL="0" indent="0">
              <a:buNone/>
            </a:pPr>
            <a:r>
              <a:rPr lang="en-GB" sz="1600" dirty="0"/>
              <a:t>can select the situation they will tackle from a more limited domain of personal, school, or community</a:t>
            </a:r>
          </a:p>
          <a:p>
            <a:pPr marL="0" indent="0">
              <a:buNone/>
            </a:pPr>
            <a:r>
              <a:rPr lang="en-GB" sz="1600" dirty="0"/>
              <a:t>relevance, or from a wider one of national, international or global scope.</a:t>
            </a:r>
          </a:p>
          <a:p>
            <a:pPr marL="0" indent="0">
              <a:buNone/>
            </a:pPr>
            <a:r>
              <a:rPr lang="en-GB" sz="1600" dirty="0"/>
              <a:t>It is important that the situation that is selected is sufficiently circumscribed, so as to allow an effective</a:t>
            </a:r>
          </a:p>
          <a:p>
            <a:pPr marL="0" indent="0">
              <a:buNone/>
            </a:pPr>
            <a:r>
              <a:rPr lang="en-GB" sz="1600" dirty="0"/>
              <a:t>treatment of knowledge issues. For this reason, it is wise to avoid topics so unfamiliar to the class that </a:t>
            </a:r>
            <a:r>
              <a:rPr lang="en-GB" sz="1600" dirty="0" smtClean="0"/>
              <a:t>a great </a:t>
            </a:r>
            <a:r>
              <a:rPr lang="en-GB" sz="1600" dirty="0"/>
              <a:t>deal of explanation is needed before the underlying knowledge issues can be appreciated and</a:t>
            </a:r>
          </a:p>
          <a:p>
            <a:pPr marL="0" indent="0">
              <a:buNone/>
            </a:pPr>
            <a:r>
              <a:rPr lang="en-GB" sz="1600" dirty="0"/>
              <a:t>explored</a:t>
            </a:r>
            <a:r>
              <a:rPr lang="en-GB" sz="1600" dirty="0" smtClean="0"/>
              <a:t>.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dirty="0" smtClean="0"/>
              <a:t>Presentations </a:t>
            </a:r>
            <a:r>
              <a:rPr lang="en-GB" sz="1600" dirty="0"/>
              <a:t>may take many forms, such as lectures, skits, simulations, games, dramatized readings,</a:t>
            </a:r>
          </a:p>
          <a:p>
            <a:pPr marL="0" indent="0">
              <a:buNone/>
            </a:pPr>
            <a:r>
              <a:rPr lang="en-GB" sz="1600" dirty="0"/>
              <a:t>interviews or debates. Students may use supporting material such as videos, MS PowerPoint </a:t>
            </a:r>
            <a:r>
              <a:rPr lang="en-GB" sz="1600" dirty="0" smtClean="0"/>
              <a:t>presentations, overhead </a:t>
            </a:r>
            <a:r>
              <a:rPr lang="en-GB" sz="1600" dirty="0"/>
              <a:t>projections, posters, questionnaires, recordings of songs or interviews, costumes, or </a:t>
            </a:r>
            <a:r>
              <a:rPr lang="en-GB" sz="1600" dirty="0" smtClean="0"/>
              <a:t>props. Under </a:t>
            </a:r>
            <a:r>
              <a:rPr lang="en-GB" sz="1600" dirty="0"/>
              <a:t>no circumstances, however, should the presentation be simply an essay read aloud to the class.</a:t>
            </a:r>
          </a:p>
        </p:txBody>
      </p:sp>
    </p:spTree>
    <p:extLst>
      <p:ext uri="{BB962C8B-B14F-4D97-AF65-F5344CB8AC3E}">
        <p14:creationId xmlns:p14="http://schemas.microsoft.com/office/powerpoint/2010/main" xmlns="" val="169176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983560"/>
          </a:xfrm>
        </p:spPr>
        <p:txBody>
          <a:bodyPr anchor="t"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/>
              <a:t>Each presentation will have two stages: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• </a:t>
            </a:r>
            <a:r>
              <a:rPr lang="en-GB" dirty="0"/>
              <a:t>an introduction, briefly describing the real-life situation and linking it to one or more </a:t>
            </a:r>
            <a:r>
              <a:rPr lang="en-GB" dirty="0" smtClean="0"/>
              <a:t>relevant knowledge issue;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• a treatment of the knowledge issue(s) that explores their nature and responses to them, and </a:t>
            </a:r>
            <a:r>
              <a:rPr lang="en-GB" dirty="0" smtClean="0"/>
              <a:t>shows how </a:t>
            </a:r>
            <a:r>
              <a:rPr lang="en-GB" dirty="0"/>
              <a:t>these relate to the chosen situation.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dirty="0"/>
              <a:t>good presentation will demonstrate the presenter’s personal involvement in the topic and show </a:t>
            </a:r>
            <a:r>
              <a:rPr lang="en-GB" dirty="0" smtClean="0"/>
              <a:t>both why </a:t>
            </a:r>
            <a:r>
              <a:rPr lang="en-GB" dirty="0"/>
              <a:t>the topic is important and how it relates to other areas (see assessment criteria for more details).</a:t>
            </a:r>
          </a:p>
          <a:p>
            <a:pPr marL="0" indent="0">
              <a:buNone/>
            </a:pPr>
            <a:r>
              <a:rPr lang="en-GB" dirty="0"/>
              <a:t>Approximately 10 minutes per presenter should be allowed, up to a maximum in most cases of 30 </a:t>
            </a:r>
            <a:r>
              <a:rPr lang="en-GB" dirty="0" smtClean="0"/>
              <a:t>minutes per </a:t>
            </a:r>
            <a:r>
              <a:rPr lang="en-GB" dirty="0"/>
              <a:t>group. Presentations should be scheduled to allow time for class discussion afterwards.</a:t>
            </a:r>
          </a:p>
          <a:p>
            <a:pPr marL="0" indent="0">
              <a:buNone/>
            </a:pPr>
            <a:r>
              <a:rPr lang="en-GB" dirty="0"/>
              <a:t>Interaction and audience participation are allowed during the presentation, not just in follow-up </a:t>
            </a:r>
            <a:r>
              <a:rPr lang="en-GB" dirty="0" smtClean="0"/>
              <a:t>discussion, but </a:t>
            </a:r>
            <a:r>
              <a:rPr lang="en-GB" dirty="0"/>
              <a:t>there must be an identifiable substantial input from the presenter(s) that is assessable.</a:t>
            </a:r>
          </a:p>
          <a:p>
            <a:pPr marL="0" indent="0">
              <a:buNone/>
            </a:pPr>
            <a:r>
              <a:rPr lang="en-GB" dirty="0"/>
              <a:t>Before the presentation, the individual or group must give the teacher a copy of the presentation </a:t>
            </a:r>
            <a:r>
              <a:rPr lang="en-GB" dirty="0" smtClean="0"/>
              <a:t>planning document </a:t>
            </a:r>
            <a:r>
              <a:rPr lang="en-GB" dirty="0"/>
              <a:t>(see below). The document is not to be handed out to the audience.</a:t>
            </a:r>
          </a:p>
        </p:txBody>
      </p:sp>
    </p:spTree>
    <p:extLst>
      <p:ext uri="{BB962C8B-B14F-4D97-AF65-F5344CB8AC3E}">
        <p14:creationId xmlns:p14="http://schemas.microsoft.com/office/powerpoint/2010/main" xmlns="" val="103544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Eras Bold ITC" pitchFamily="34" charset="0"/>
              </a:rPr>
              <a:t>What is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251520" y="1520788"/>
            <a:ext cx="2448272" cy="136815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CONTENT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912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Eras Bold ITC" pitchFamily="34" charset="0"/>
              </a:rPr>
              <a:t>What is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251520" y="1520788"/>
            <a:ext cx="2448272" cy="136815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CONTENT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35896" y="3132584"/>
            <a:ext cx="1872208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FORM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641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Eras Bold ITC" pitchFamily="34" charset="0"/>
              </a:rPr>
              <a:t>What is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251520" y="1523596"/>
            <a:ext cx="2448272" cy="136815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CONTENT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707904" y="3104964"/>
            <a:ext cx="1872208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FORM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5364088" y="4525052"/>
            <a:ext cx="4536504" cy="1368152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ASSESSMENT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442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61540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1400" b="1" dirty="0"/>
              <a:t>A Identification of knowledge issue</a:t>
            </a:r>
          </a:p>
          <a:p>
            <a:pPr marL="0" indent="0">
              <a:buNone/>
            </a:pPr>
            <a:r>
              <a:rPr lang="en-GB" sz="1400" dirty="0"/>
              <a:t>• Did the presentation identify a relevant knowledge issue involved, implicit or embedded in a </a:t>
            </a:r>
            <a:r>
              <a:rPr lang="en-GB" sz="1400" dirty="0" smtClean="0"/>
              <a:t>real-life situation?</a:t>
            </a:r>
          </a:p>
          <a:p>
            <a:pPr marL="0" indent="0">
              <a:buNone/>
            </a:pP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xmlns="" val="26246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457200" indent="-457200">
              <a:buFont typeface="+mj-lt"/>
              <a:buAutoNum type="arabicParenR"/>
            </a:pPr>
            <a:r>
              <a:rPr lang="en-GB" dirty="0" smtClean="0"/>
              <a:t>Pick a real life situation.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68906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4121" y="685800"/>
            <a:ext cx="4039558" cy="3886200"/>
          </a:xfrm>
        </p:spPr>
      </p:pic>
    </p:spTree>
    <p:extLst>
      <p:ext uri="{BB962C8B-B14F-4D97-AF65-F5344CB8AC3E}">
        <p14:creationId xmlns:p14="http://schemas.microsoft.com/office/powerpoint/2010/main" xmlns="" val="54754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6416" y="628650"/>
            <a:ext cx="4230216" cy="5182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7757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824038"/>
            <a:ext cx="5715000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6980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111</TotalTime>
  <Words>873</Words>
  <Application>Microsoft Office PowerPoint</Application>
  <PresentationFormat>On-screen Show (4:3)</PresentationFormat>
  <Paragraphs>92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NewsPrint</vt:lpstr>
      <vt:lpstr>The TOK Presentation</vt:lpstr>
      <vt:lpstr>What is it?</vt:lpstr>
      <vt:lpstr>What is it?</vt:lpstr>
      <vt:lpstr>What is it?</vt:lpstr>
      <vt:lpstr>Assessment</vt:lpstr>
      <vt:lpstr>Content</vt:lpstr>
      <vt:lpstr>Slide 7</vt:lpstr>
      <vt:lpstr>Slide 8</vt:lpstr>
      <vt:lpstr>Slide 9</vt:lpstr>
      <vt:lpstr>Assessment</vt:lpstr>
      <vt:lpstr>Content</vt:lpstr>
      <vt:lpstr>Assessment</vt:lpstr>
      <vt:lpstr>Content</vt:lpstr>
      <vt:lpstr>Assessment</vt:lpstr>
      <vt:lpstr>Content</vt:lpstr>
      <vt:lpstr>Form</vt:lpstr>
      <vt:lpstr>Slide 17</vt:lpstr>
      <vt:lpstr>Form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TOK Presentation</dc:title>
  <dc:creator>Jim</dc:creator>
  <cp:lastModifiedBy>s.oloughlin</cp:lastModifiedBy>
  <cp:revision>6</cp:revision>
  <dcterms:created xsi:type="dcterms:W3CDTF">2012-04-16T07:21:54Z</dcterms:created>
  <dcterms:modified xsi:type="dcterms:W3CDTF">2012-04-16T09:39:25Z</dcterms:modified>
</cp:coreProperties>
</file>